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339" r:id="rId4"/>
    <p:sldId id="340" r:id="rId5"/>
    <p:sldId id="335" r:id="rId6"/>
    <p:sldId id="265" r:id="rId7"/>
    <p:sldId id="336" r:id="rId8"/>
    <p:sldId id="349" r:id="rId9"/>
    <p:sldId id="351" r:id="rId10"/>
    <p:sldId id="352" r:id="rId11"/>
    <p:sldId id="353" r:id="rId12"/>
    <p:sldId id="354" r:id="rId13"/>
    <p:sldId id="338" r:id="rId14"/>
    <p:sldId id="345" r:id="rId15"/>
    <p:sldId id="337" r:id="rId16"/>
    <p:sldId id="355" r:id="rId17"/>
    <p:sldId id="347" r:id="rId18"/>
    <p:sldId id="356" r:id="rId19"/>
    <p:sldId id="357" r:id="rId20"/>
    <p:sldId id="344" r:id="rId21"/>
    <p:sldId id="342" r:id="rId22"/>
    <p:sldId id="343" r:id="rId23"/>
    <p:sldId id="358" r:id="rId24"/>
    <p:sldId id="359" r:id="rId25"/>
    <p:sldId id="341" r:id="rId26"/>
    <p:sldId id="360" r:id="rId27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4A9BC294-FFE2-49D5-8D69-9E1BD2C41BD5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68" y="-112"/>
      </p:cViewPr>
      <p:guideLst>
        <p:guide orient="horz" pos="1656"/>
        <p:guide pos="294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0" name="Shape 1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353520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8" name="Shape 118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  <a:lvl2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2pPr>
            <a:lvl3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3pPr>
            <a:lvl4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4pPr>
            <a:lvl5pPr marL="0" indent="0" algn="ctr">
              <a:lnSpc>
                <a:spcPct val="100000"/>
              </a:lnSpc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</a:defRPr>
            </a:lvl1pPr>
            <a:lvl2pPr marL="0" indent="329138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2pPr>
            <a:lvl3pPr marL="0" indent="658277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3pPr>
            <a:lvl4pPr marL="0" indent="987415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4pPr>
            <a:lvl5pPr marL="0" indent="1316552" defTabSz="914400">
              <a:lnSpc>
                <a:spcPts val="2400"/>
              </a:lnSpc>
              <a:buSzTx/>
              <a:buNone/>
              <a:defRPr sz="2000" b="0">
                <a:solidFill>
                  <a:srgbClr val="000000"/>
                </a:solidFill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69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Shape 170"/>
          <p:cNvSpPr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1" name="Shape 181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1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2" name="Shape 182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183" name="Shape 183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Clr>
                <a:srgbClr val="000000"/>
              </a:buClr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5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6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81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93" name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7" name="Shape 107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8" name="Shape 108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buFont typeface="Lucida Grande"/>
              <a:buChar char="‣"/>
            </a:lvl2pPr>
            <a:lvl3pPr>
              <a:buFont typeface="Lucida Grande"/>
              <a:buChar char="‣"/>
            </a:lvl3pPr>
            <a:lvl4pPr>
              <a:buFont typeface="Lucida Grande"/>
              <a:buChar char="‣"/>
            </a:lvl4pPr>
            <a:lvl5pPr>
              <a:buFont typeface="Lucida Grande"/>
              <a:buChar char="‣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4" r:id="rId13"/>
    <p:sldLayoutId id="2147483665" r:id="rId14"/>
  </p:sldLayoutIdLst>
  <p:transition xmlns:p14="http://schemas.microsoft.com/office/powerpoint/2010/main"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://m.company.com/" TargetMode="External"/><Relationship Id="rId3" Type="http://schemas.openxmlformats.org/officeDocument/2006/relationships/hyperlink" Target="http://company.com/mobile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94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Shape 195"/>
          <p:cNvSpPr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/>
            </a:pPr>
            <a:r>
              <a:rPr dirty="0"/>
              <a:t>DATA SCIENCE</a:t>
            </a:r>
          </a:p>
          <a:p>
            <a:pPr>
              <a:lnSpc>
                <a:spcPct val="70000"/>
              </a:lnSpc>
              <a:defRPr sz="4100"/>
            </a:pPr>
            <a:r>
              <a:rPr dirty="0" smtClean="0"/>
              <a:t>1</a:t>
            </a:r>
            <a:r>
              <a:rPr lang="en-AU" dirty="0" smtClean="0"/>
              <a:t>0</a:t>
            </a:r>
            <a:r>
              <a:rPr dirty="0" smtClean="0"/>
              <a:t> </a:t>
            </a:r>
            <a:r>
              <a:rPr dirty="0"/>
              <a:t>WEEK PART TIME COURSE</a:t>
            </a:r>
          </a:p>
          <a:p>
            <a:pPr>
              <a:lnSpc>
                <a:spcPct val="70000"/>
              </a:lnSpc>
              <a:defRPr sz="4100"/>
            </a:pPr>
            <a:endParaRPr dirty="0"/>
          </a:p>
          <a:p>
            <a:pPr>
              <a:lnSpc>
                <a:spcPct val="70000"/>
              </a:lnSpc>
              <a:defRPr sz="4100"/>
            </a:pPr>
            <a:r>
              <a:rPr dirty="0"/>
              <a:t>Week </a:t>
            </a:r>
            <a:r>
              <a:rPr lang="en-AU" dirty="0" smtClean="0"/>
              <a:t>4</a:t>
            </a:r>
            <a:r>
              <a:rPr dirty="0" smtClean="0"/>
              <a:t> </a:t>
            </a:r>
            <a:r>
              <a:rPr lang="en-US" dirty="0" smtClean="0"/>
              <a:t>–</a:t>
            </a:r>
            <a:r>
              <a:rPr lang="en-AU" dirty="0" smtClean="0"/>
              <a:t> Acquiring Data Sets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Inspect the form (and/or network traffic)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319" y="1518038"/>
            <a:ext cx="2105615" cy="34962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8012" y="1487413"/>
            <a:ext cx="4267200" cy="1587500"/>
          </a:xfrm>
          <a:prstGeom prst="rect">
            <a:avLst/>
          </a:prstGeom>
          <a:effectLst>
            <a:glow rad="101600">
              <a:schemeClr val="bg2">
                <a:alpha val="75000"/>
              </a:schemeClr>
            </a:glo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8974" y="3771854"/>
            <a:ext cx="4813300" cy="876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02292" y="1030878"/>
            <a:ext cx="3662185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Helvetica"/>
              </a:rPr>
              <a:t>Look for a likely </a:t>
            </a:r>
            <a:r>
              <a:rPr lang="en-US" b="0" dirty="0" smtClean="0">
                <a:latin typeface="+mn-lt"/>
              </a:rPr>
              <a:t>&lt;input&gt; field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Helvetica"/>
            </a:endParaRPr>
          </a:p>
        </p:txBody>
      </p:sp>
      <p:sp>
        <p:nvSpPr>
          <p:cNvPr id="8" name="Bent Arrow 7"/>
          <p:cNvSpPr/>
          <p:nvPr/>
        </p:nvSpPr>
        <p:spPr>
          <a:xfrm>
            <a:off x="2468144" y="1106097"/>
            <a:ext cx="934148" cy="972955"/>
          </a:xfrm>
          <a:prstGeom prst="bentArrow">
            <a:avLst/>
          </a:prstGeom>
          <a:solidFill>
            <a:srgbClr val="FFFEDE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9" name="Down Arrow 8"/>
          <p:cNvSpPr/>
          <p:nvPr/>
        </p:nvSpPr>
        <p:spPr>
          <a:xfrm>
            <a:off x="4578012" y="3000799"/>
            <a:ext cx="460856" cy="645223"/>
          </a:xfrm>
          <a:prstGeom prst="downArrow">
            <a:avLst/>
          </a:prstGeom>
          <a:solidFill>
            <a:srgbClr val="FFFEDE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12803" y="3189487"/>
            <a:ext cx="3263250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Helvetica"/>
              </a:rPr>
              <a:t>Find a parent </a:t>
            </a:r>
            <a:r>
              <a:rPr lang="en-US" b="0" dirty="0" smtClean="0">
                <a:latin typeface="+mn-lt"/>
              </a:rPr>
              <a:t>&lt;form&gt; field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50554965"/>
      </p:ext>
    </p:extLst>
  </p:cSld>
  <p:clrMapOvr>
    <a:masterClrMapping/>
  </p:clrMapOvr>
  <p:transition xmlns:p14="http://schemas.microsoft.com/office/powerpoint/2010/main"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Make a request with those parameters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1263" cy="4016212"/>
          </a:xfrm>
        </p:spPr>
        <p:txBody>
          <a:bodyPr/>
          <a:lstStyle/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err="1">
                <a:latin typeface="Courier New"/>
                <a:cs typeface="Courier New"/>
              </a:rPr>
              <a:t>url</a:t>
            </a:r>
            <a:r>
              <a:rPr lang="en-US" dirty="0">
                <a:latin typeface="Courier New"/>
                <a:cs typeface="Courier New"/>
              </a:rPr>
              <a:t> = 'https://</a:t>
            </a:r>
            <a:r>
              <a:rPr lang="en-US" dirty="0" err="1">
                <a:latin typeface="Courier New"/>
                <a:cs typeface="Courier New"/>
              </a:rPr>
              <a:t>site.com</a:t>
            </a:r>
            <a:r>
              <a:rPr lang="en-US" smtClean="0">
                <a:latin typeface="Courier New"/>
                <a:cs typeface="Courier New"/>
              </a:rPr>
              <a:t>/endpoint'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r = </a:t>
            </a:r>
            <a:r>
              <a:rPr lang="en-US" dirty="0" err="1">
                <a:latin typeface="Courier New"/>
                <a:cs typeface="Courier New"/>
              </a:rPr>
              <a:t>requests.post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url</a:t>
            </a:r>
            <a:r>
              <a:rPr lang="en-US" dirty="0">
                <a:latin typeface="Courier New"/>
                <a:cs typeface="Courier New"/>
              </a:rPr>
              <a:t>,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                  </a:t>
            </a:r>
            <a:r>
              <a:rPr lang="en-US" dirty="0" smtClean="0">
                <a:latin typeface="Courier New"/>
                <a:cs typeface="Courier New"/>
              </a:rPr>
              <a:t>data={</a:t>
            </a:r>
            <a:r>
              <a:rPr lang="en-US" dirty="0">
                <a:latin typeface="Courier New"/>
                <a:cs typeface="Courier New"/>
              </a:rPr>
              <a:t>'</a:t>
            </a:r>
            <a:r>
              <a:rPr lang="en-US" dirty="0" err="1" smtClean="0">
                <a:latin typeface="Courier New"/>
                <a:cs typeface="Courier New"/>
              </a:rPr>
              <a:t>name_destination</a:t>
            </a:r>
            <a:r>
              <a:rPr lang="en-US" dirty="0" smtClean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: '</a:t>
            </a:r>
            <a:r>
              <a:rPr lang="en-US" dirty="0" smtClean="0">
                <a:latin typeface="Courier New"/>
                <a:cs typeface="Courier New"/>
              </a:rPr>
              <a:t>central</a:t>
            </a:r>
            <a:r>
              <a:rPr lang="en-US" dirty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,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                        '</a:t>
            </a:r>
            <a:r>
              <a:rPr lang="en-US" dirty="0" err="1" smtClean="0">
                <a:latin typeface="Courier New"/>
                <a:cs typeface="Courier New"/>
              </a:rPr>
              <a:t>name_origin</a:t>
            </a:r>
            <a:r>
              <a:rPr lang="en-US" dirty="0" smtClean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: '</a:t>
            </a:r>
            <a:r>
              <a:rPr lang="en-US" dirty="0" err="1" smtClean="0">
                <a:latin typeface="Courier New"/>
                <a:cs typeface="Courier New"/>
              </a:rPr>
              <a:t>bondi</a:t>
            </a:r>
            <a:r>
              <a:rPr lang="en-US" dirty="0">
                <a:latin typeface="Courier New"/>
                <a:cs typeface="Courier New"/>
              </a:rPr>
              <a:t>'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}</a:t>
            </a:r>
            <a:endParaRPr lang="en-US" dirty="0">
              <a:latin typeface="Courier New"/>
              <a:cs typeface="Courier New"/>
            </a:endParaRPr>
          </a:p>
        </p:txBody>
      </p:sp>
      <p:cxnSp>
        <p:nvCxnSpPr>
          <p:cNvPr id="5" name="Straight Arrow Connector 4"/>
          <p:cNvCxnSpPr>
            <a:stCxn id="9" idx="0"/>
          </p:cNvCxnSpPr>
          <p:nvPr/>
        </p:nvCxnSpPr>
        <p:spPr>
          <a:xfrm flipV="1">
            <a:off x="2861122" y="2038086"/>
            <a:ext cx="0" cy="2551054"/>
          </a:xfrm>
          <a:prstGeom prst="straightConnector1">
            <a:avLst/>
          </a:prstGeom>
          <a:noFill/>
          <a:ln w="381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Arrow Connector 7"/>
          <p:cNvCxnSpPr/>
          <p:nvPr/>
        </p:nvCxnSpPr>
        <p:spPr>
          <a:xfrm flipV="1">
            <a:off x="5313177" y="2652856"/>
            <a:ext cx="1" cy="808817"/>
          </a:xfrm>
          <a:prstGeom prst="straightConnector1">
            <a:avLst/>
          </a:prstGeom>
          <a:noFill/>
          <a:ln w="381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TextBox 8"/>
          <p:cNvSpPr txBox="1"/>
          <p:nvPr/>
        </p:nvSpPr>
        <p:spPr>
          <a:xfrm>
            <a:off x="544457" y="4589140"/>
            <a:ext cx="4633330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solidFill>
                  <a:schemeClr val="accent5"/>
                </a:solidFill>
              </a:rPr>
              <a:t>p</a:t>
            </a:r>
            <a:r>
              <a:rPr lang="en-US" sz="2000" dirty="0" smtClean="0">
                <a:solidFill>
                  <a:schemeClr val="accent5"/>
                </a:solidFill>
              </a:rPr>
              <a:t>ost() or get() depending on the form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08791" y="3482522"/>
            <a:ext cx="5078313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chemeClr val="accent5"/>
                </a:solidFill>
              </a:rPr>
              <a:t>Give values for each &lt;input name=“….”&gt;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97061252"/>
      </p:ext>
    </p:extLst>
  </p:cSld>
  <p:clrMapOvr>
    <a:masterClrMapping/>
  </p:clrMapOvr>
  <p:transition xmlns:p14="http://schemas.microsoft.com/office/powerpoint/2010/main"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1" name="Shape 106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2" name="Shape 106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lang="en-AU" dirty="0" smtClean="0"/>
              <a:t>Mini-LAB</a:t>
            </a:r>
            <a:endParaRPr dirty="0"/>
          </a:p>
          <a:p>
            <a:pPr marL="313478" marR="27728" indent="-285750">
              <a:lnSpc>
                <a:spcPct val="120000"/>
              </a:lnSpc>
              <a:buFont typeface="Arial"/>
              <a:buChar char="•"/>
              <a:defRPr sz="1800"/>
            </a:pPr>
            <a:r>
              <a:rPr lang="en-AU" dirty="0" smtClean="0"/>
              <a:t>Get the IBM share price from Yahoo finance</a:t>
            </a:r>
            <a:endParaRPr dirty="0"/>
          </a:p>
        </p:txBody>
      </p:sp>
      <p:sp>
        <p:nvSpPr>
          <p:cNvPr id="1063" name="Shape 106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defRPr sz="2300"/>
            </a:lvl1pPr>
          </a:lstStyle>
          <a:p>
            <a:r>
              <a:rPr dirty="0"/>
              <a:t>DATA SCIENCE </a:t>
            </a:r>
          </a:p>
        </p:txBody>
      </p:sp>
    </p:spTree>
    <p:extLst>
      <p:ext uri="{BB962C8B-B14F-4D97-AF65-F5344CB8AC3E}">
        <p14:creationId xmlns:p14="http://schemas.microsoft.com/office/powerpoint/2010/main" val="2620316079"/>
      </p:ext>
    </p:extLst>
  </p:cSld>
  <p:clrMapOvr>
    <a:masterClrMapping/>
  </p:clrMapOvr>
  <p:transition xmlns:p14="http://schemas.microsoft.com/office/powerpoint/2010/main"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4891962"/>
              </p:ext>
            </p:extLst>
          </p:nvPr>
        </p:nvGraphicFramePr>
        <p:xfrm>
          <a:off x="81928" y="1106096"/>
          <a:ext cx="8808645" cy="3994208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3747866"/>
                <a:gridCol w="5060779"/>
              </a:tblGrid>
              <a:tr h="499276">
                <a:tc>
                  <a:txBody>
                    <a:bodyPr/>
                    <a:lstStyle/>
                    <a:p>
                      <a:r>
                        <a:rPr lang="en-US" b="0" dirty="0" smtClean="0"/>
                        <a:t>Authentication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</a:tr>
              <a:tr h="499276">
                <a:tc>
                  <a:txBody>
                    <a:bodyPr/>
                    <a:lstStyle/>
                    <a:p>
                      <a:r>
                        <a:rPr lang="en-US" dirty="0" smtClean="0"/>
                        <a:t>HTTP Basic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Websites and web applications</a:t>
                      </a:r>
                      <a:r>
                        <a:rPr lang="en-US" baseline="0" dirty="0" smtClean="0"/>
                        <a:t> from the 1990s. Common fallback</a:t>
                      </a:r>
                      <a:endParaRPr lang="en-US" dirty="0"/>
                    </a:p>
                  </a:txBody>
                  <a:tcPr/>
                </a:tc>
              </a:tr>
              <a:tr h="499276">
                <a:tc>
                  <a:txBody>
                    <a:bodyPr/>
                    <a:lstStyle/>
                    <a:p>
                      <a:r>
                        <a:rPr lang="en-US" dirty="0" smtClean="0"/>
                        <a:t>HTTP Digest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99276">
                <a:tc>
                  <a:txBody>
                    <a:bodyPr/>
                    <a:lstStyle/>
                    <a:p>
                      <a:r>
                        <a:rPr lang="en-US" dirty="0" smtClean="0"/>
                        <a:t>Login screen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Most modern</a:t>
                      </a:r>
                      <a:r>
                        <a:rPr lang="en-US" baseline="0" dirty="0" smtClean="0"/>
                        <a:t> websites</a:t>
                      </a:r>
                      <a:endParaRPr lang="en-US" dirty="0"/>
                    </a:p>
                  </a:txBody>
                  <a:tcPr/>
                </a:tc>
              </a:tr>
              <a:tr h="499276">
                <a:tc>
                  <a:txBody>
                    <a:bodyPr/>
                    <a:lstStyle/>
                    <a:p>
                      <a:r>
                        <a:rPr lang="en-US" dirty="0" smtClean="0"/>
                        <a:t>Authorization</a:t>
                      </a:r>
                      <a:r>
                        <a:rPr lang="en-US" baseline="0" dirty="0" smtClean="0"/>
                        <a:t> header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dirty="0" smtClean="0"/>
                        <a:t>Common options for an “API key”</a:t>
                      </a:r>
                      <a:endParaRPr lang="en-US" dirty="0"/>
                    </a:p>
                  </a:txBody>
                  <a:tcPr/>
                </a:tc>
              </a:tr>
              <a:tr h="499276">
                <a:tc>
                  <a:txBody>
                    <a:bodyPr/>
                    <a:lstStyle/>
                    <a:p>
                      <a:r>
                        <a:rPr lang="en-US" dirty="0" smtClean="0"/>
                        <a:t>API</a:t>
                      </a:r>
                      <a:r>
                        <a:rPr lang="en-US" baseline="0" dirty="0" smtClean="0"/>
                        <a:t> key parameter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9927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OAuth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Twitter,</a:t>
                      </a:r>
                      <a:r>
                        <a:rPr lang="en-US" baseline="0" dirty="0" smtClean="0"/>
                        <a:t> most modern web sites</a:t>
                      </a:r>
                      <a:endParaRPr lang="en-US" dirty="0"/>
                    </a:p>
                  </a:txBody>
                  <a:tcPr/>
                </a:tc>
              </a:tr>
              <a:tr h="499276">
                <a:tc>
                  <a:txBody>
                    <a:bodyPr/>
                    <a:lstStyle/>
                    <a:p>
                      <a:r>
                        <a:rPr lang="en-US" dirty="0" smtClean="0"/>
                        <a:t>NTLM</a:t>
                      </a:r>
                      <a:r>
                        <a:rPr lang="en-US" baseline="0" dirty="0" smtClean="0"/>
                        <a:t> / Kerberos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Internal corporate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395722" y="459503"/>
            <a:ext cx="6988228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/>
              <a:t>Authentication &amp; Bypassing security</a:t>
            </a:r>
          </a:p>
        </p:txBody>
      </p:sp>
    </p:spTree>
    <p:extLst>
      <p:ext uri="{BB962C8B-B14F-4D97-AF65-F5344CB8AC3E}">
        <p14:creationId xmlns:p14="http://schemas.microsoft.com/office/powerpoint/2010/main" val="1407657017"/>
      </p:ext>
    </p:extLst>
  </p:cSld>
  <p:clrMapOvr>
    <a:masterClrMapping/>
  </p:clrMapOvr>
  <p:transition xmlns:p14="http://schemas.microsoft.com/office/powerpoint/2010/main"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Authentication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3372321" cy="4030980"/>
          </a:xfrm>
        </p:spPr>
        <p:txBody>
          <a:bodyPr/>
          <a:lstStyle/>
          <a:p>
            <a:r>
              <a:rPr lang="en-US" dirty="0" smtClean="0"/>
              <a:t>Prompt pops up from web browser</a:t>
            </a:r>
          </a:p>
          <a:p>
            <a:r>
              <a:rPr lang="en-US" dirty="0" smtClean="0"/>
              <a:t>Add </a:t>
            </a:r>
            <a:r>
              <a:rPr lang="en-US" dirty="0" err="1" smtClean="0">
                <a:latin typeface="Courier New"/>
                <a:cs typeface="Courier New"/>
              </a:rPr>
              <a:t>auth</a:t>
            </a:r>
            <a:r>
              <a:rPr lang="en-US" dirty="0" smtClean="0">
                <a:latin typeface="Courier New"/>
                <a:cs typeface="Courier New"/>
              </a:rPr>
              <a:t>=(</a:t>
            </a:r>
            <a:r>
              <a:rPr lang="en-US" dirty="0" err="1" smtClean="0">
                <a:latin typeface="Courier New"/>
                <a:cs typeface="Courier New"/>
              </a:rPr>
              <a:t>user,pass</a:t>
            </a:r>
            <a:r>
              <a:rPr lang="en-US" dirty="0" smtClean="0">
                <a:latin typeface="Courier New"/>
                <a:cs typeface="Courier New"/>
              </a:rPr>
              <a:t>) </a:t>
            </a:r>
            <a:r>
              <a:rPr lang="en-US" dirty="0" smtClean="0"/>
              <a:t>to the </a:t>
            </a:r>
            <a:r>
              <a:rPr lang="en-US" dirty="0" smtClean="0">
                <a:latin typeface="Courier New"/>
                <a:cs typeface="Courier New"/>
              </a:rPr>
              <a:t>.get() </a:t>
            </a:r>
            <a:r>
              <a:rPr lang="en-US" dirty="0" smtClean="0"/>
              <a:t>call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355" y="737497"/>
            <a:ext cx="5967720" cy="438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653406"/>
      </p:ext>
    </p:extLst>
  </p:cSld>
  <p:clrMapOvr>
    <a:masterClrMapping/>
  </p:clrMapOvr>
  <p:transition xmlns:p14="http://schemas.microsoft.com/office/powerpoint/2010/main"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Form plus cookie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6628178" cy="4016212"/>
          </a:xfrm>
        </p:spPr>
        <p:txBody>
          <a:bodyPr/>
          <a:lstStyle/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err="1">
                <a:latin typeface="Courier New"/>
                <a:cs typeface="Courier New"/>
              </a:rPr>
              <a:t>url</a:t>
            </a:r>
            <a:r>
              <a:rPr lang="en-US" dirty="0">
                <a:latin typeface="Courier New"/>
                <a:cs typeface="Courier New"/>
              </a:rPr>
              <a:t> = 'https://</a:t>
            </a:r>
            <a:r>
              <a:rPr lang="en-US" dirty="0" err="1">
                <a:latin typeface="Courier New"/>
                <a:cs typeface="Courier New"/>
              </a:rPr>
              <a:t>site.com</a:t>
            </a:r>
            <a:r>
              <a:rPr lang="en-US" dirty="0">
                <a:latin typeface="Courier New"/>
                <a:cs typeface="Courier New"/>
              </a:rPr>
              <a:t>/login'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r = </a:t>
            </a:r>
            <a:r>
              <a:rPr lang="en-US" dirty="0" err="1">
                <a:latin typeface="Courier New"/>
                <a:cs typeface="Courier New"/>
              </a:rPr>
              <a:t>requests.post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url</a:t>
            </a:r>
            <a:r>
              <a:rPr lang="en-US" dirty="0">
                <a:latin typeface="Courier New"/>
                <a:cs typeface="Courier New"/>
              </a:rPr>
              <a:t>,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                  data = {'user': '</a:t>
            </a:r>
            <a:r>
              <a:rPr lang="en-US" dirty="0" err="1">
                <a:latin typeface="Courier New"/>
                <a:cs typeface="Courier New"/>
              </a:rPr>
              <a:t>greg</a:t>
            </a:r>
            <a:r>
              <a:rPr lang="en-US" dirty="0">
                <a:latin typeface="Courier New"/>
                <a:cs typeface="Courier New"/>
              </a:rPr>
              <a:t>',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                          '</a:t>
            </a:r>
            <a:r>
              <a:rPr lang="en-US" dirty="0" err="1">
                <a:latin typeface="Courier New"/>
                <a:cs typeface="Courier New"/>
              </a:rPr>
              <a:t>passwd</a:t>
            </a:r>
            <a:r>
              <a:rPr lang="en-US" dirty="0">
                <a:latin typeface="Courier New"/>
                <a:cs typeface="Courier New"/>
              </a:rPr>
              <a:t>': 'foo'}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cookie = </a:t>
            </a:r>
            <a:r>
              <a:rPr lang="en-US" dirty="0" err="1">
                <a:latin typeface="Courier New"/>
                <a:cs typeface="Courier New"/>
              </a:rPr>
              <a:t>r.cookies</a:t>
            </a:r>
            <a:r>
              <a:rPr lang="en-US" dirty="0">
                <a:latin typeface="Courier New"/>
                <a:cs typeface="Courier New"/>
              </a:rPr>
              <a:t>['</a:t>
            </a:r>
            <a:r>
              <a:rPr lang="en-US" dirty="0" err="1">
                <a:latin typeface="Courier New"/>
                <a:cs typeface="Courier New"/>
              </a:rPr>
              <a:t>login_cookie</a:t>
            </a:r>
            <a:r>
              <a:rPr lang="en-US" dirty="0">
                <a:latin typeface="Courier New"/>
                <a:cs typeface="Courier New"/>
              </a:rPr>
              <a:t>']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print </a:t>
            </a:r>
            <a:r>
              <a:rPr lang="en-US" dirty="0" smtClean="0">
                <a:latin typeface="Courier New"/>
                <a:cs typeface="Courier New"/>
              </a:rPr>
              <a:t>cookie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err="1">
                <a:latin typeface="Courier New"/>
                <a:cs typeface="Courier New"/>
              </a:rPr>
              <a:t>cookie_jar</a:t>
            </a:r>
            <a:r>
              <a:rPr lang="en-US" dirty="0">
                <a:latin typeface="Courier New"/>
                <a:cs typeface="Courier New"/>
              </a:rPr>
              <a:t> = {'</a:t>
            </a:r>
            <a:r>
              <a:rPr lang="en-US" dirty="0" err="1">
                <a:latin typeface="Courier New"/>
                <a:cs typeface="Courier New"/>
              </a:rPr>
              <a:t>login_cookie</a:t>
            </a:r>
            <a:r>
              <a:rPr lang="en-US" dirty="0">
                <a:latin typeface="Courier New"/>
                <a:cs typeface="Courier New"/>
              </a:rPr>
              <a:t>': cookie}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r2 = </a:t>
            </a:r>
            <a:r>
              <a:rPr lang="en-US" dirty="0" err="1">
                <a:latin typeface="Courier New"/>
                <a:cs typeface="Courier New"/>
              </a:rPr>
              <a:t>requests.get</a:t>
            </a:r>
            <a:r>
              <a:rPr lang="en-US" dirty="0">
                <a:latin typeface="Courier New"/>
                <a:cs typeface="Courier New"/>
              </a:rPr>
              <a:t>('http://</a:t>
            </a:r>
            <a:r>
              <a:rPr lang="en-US" dirty="0" err="1">
                <a:latin typeface="Courier New"/>
                <a:cs typeface="Courier New"/>
              </a:rPr>
              <a:t>site.com</a:t>
            </a:r>
            <a:r>
              <a:rPr lang="en-US" dirty="0">
                <a:latin typeface="Courier New"/>
                <a:cs typeface="Courier New"/>
              </a:rPr>
              <a:t>/page',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                  cookies=</a:t>
            </a:r>
            <a:r>
              <a:rPr lang="en-US" dirty="0" err="1">
                <a:latin typeface="Courier New"/>
                <a:cs typeface="Courier New"/>
              </a:rPr>
              <a:t>cookie_jar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5181128" y="1128921"/>
            <a:ext cx="776162" cy="866851"/>
          </a:xfrm>
          <a:prstGeom prst="straightConnector1">
            <a:avLst/>
          </a:prstGeom>
          <a:noFill/>
          <a:ln w="381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Arrow Connector 7"/>
          <p:cNvCxnSpPr/>
          <p:nvPr/>
        </p:nvCxnSpPr>
        <p:spPr>
          <a:xfrm flipH="1">
            <a:off x="5569209" y="1382117"/>
            <a:ext cx="776162" cy="866851"/>
          </a:xfrm>
          <a:prstGeom prst="straightConnector1">
            <a:avLst/>
          </a:prstGeom>
          <a:noFill/>
          <a:ln w="381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TextBox 8"/>
          <p:cNvSpPr txBox="1"/>
          <p:nvPr/>
        </p:nvSpPr>
        <p:spPr>
          <a:xfrm>
            <a:off x="5876411" y="844015"/>
            <a:ext cx="2838342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spc="0" normalizeH="0" baseline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&lt;input&gt;</a:t>
            </a:r>
            <a:r>
              <a:rPr kumimoji="0" lang="en-US" sz="2000" b="1" i="0" u="none" strike="noStrike" cap="none" spc="0" normalizeH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 fields on login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spc="0" normalizeH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 form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48648784"/>
      </p:ext>
    </p:extLst>
  </p:cSld>
  <p:clrMapOvr>
    <a:masterClrMapping/>
  </p:clrMapOvr>
  <p:transition xmlns:p14="http://schemas.microsoft.com/office/powerpoint/2010/main"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else…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mport </a:t>
            </a:r>
            <a:r>
              <a:rPr lang="en-US" dirty="0" err="1" smtClean="0">
                <a:latin typeface="Courier New"/>
                <a:cs typeface="Courier New"/>
              </a:rPr>
              <a:t>requests.auth</a:t>
            </a:r>
            <a:r>
              <a:rPr lang="en-US" dirty="0" smtClean="0">
                <a:latin typeface="Courier New"/>
                <a:cs typeface="Courier New"/>
              </a:rPr>
              <a:t> import </a:t>
            </a:r>
            <a:r>
              <a:rPr lang="en-US" dirty="0" err="1" smtClean="0">
                <a:latin typeface="Courier New"/>
                <a:cs typeface="Courier New"/>
              </a:rPr>
              <a:t>HTTPDigestAuth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Requests.get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url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auth</a:t>
            </a:r>
            <a:r>
              <a:rPr lang="en-US" dirty="0" smtClean="0">
                <a:latin typeface="Courier New"/>
                <a:cs typeface="Courier New"/>
              </a:rPr>
              <a:t>=</a:t>
            </a:r>
            <a:r>
              <a:rPr lang="en-US" dirty="0" err="1" smtClean="0">
                <a:latin typeface="Courier New"/>
                <a:cs typeface="Courier New"/>
              </a:rPr>
              <a:t>HTTPDigestAuth</a:t>
            </a:r>
            <a:r>
              <a:rPr lang="en-US" dirty="0" smtClean="0">
                <a:latin typeface="Courier New"/>
                <a:cs typeface="Courier New"/>
              </a:rPr>
              <a:t>(…))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973605" y="1755066"/>
            <a:ext cx="2783286" cy="1026919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extBox 7"/>
          <p:cNvSpPr txBox="1"/>
          <p:nvPr/>
        </p:nvSpPr>
        <p:spPr>
          <a:xfrm>
            <a:off x="2399371" y="2664338"/>
            <a:ext cx="4667945" cy="15183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Or:</a:t>
            </a:r>
          </a:p>
          <a:p>
            <a:pPr marL="342900" marR="0" indent="-3429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ourier New"/>
                <a:cs typeface="Courier New"/>
                <a:sym typeface="Helvetica"/>
              </a:rPr>
              <a:t>requests_oauthlib.OAuth1</a:t>
            </a:r>
          </a:p>
          <a:p>
            <a:pPr marL="342900" marR="0" indent="-3429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en-US" b="0" dirty="0" err="1" smtClean="0">
                <a:latin typeface="Courier New"/>
                <a:cs typeface="Courier New"/>
              </a:rPr>
              <a:t>requests_ntlm</a:t>
            </a:r>
            <a:endParaRPr lang="en-US" b="0" dirty="0" smtClean="0">
              <a:latin typeface="Courier New"/>
              <a:cs typeface="Courier New"/>
            </a:endParaRPr>
          </a:p>
          <a:p>
            <a:pPr marL="342900" marR="0" indent="-3429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sz="23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ourier New"/>
                <a:cs typeface="Courier New"/>
                <a:sym typeface="Helvetica"/>
              </a:rPr>
              <a:t>requests_kerberos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ourier New"/>
              <a:cs typeface="Courier New"/>
              <a:sym typeface="Helvetica"/>
            </a:endParaRPr>
          </a:p>
        </p:txBody>
      </p:sp>
      <p:cxnSp>
        <p:nvCxnSpPr>
          <p:cNvPr id="16" name="Curved Connector 15"/>
          <p:cNvCxnSpPr/>
          <p:nvPr/>
        </p:nvCxnSpPr>
        <p:spPr>
          <a:xfrm flipV="1">
            <a:off x="3124805" y="1421231"/>
            <a:ext cx="3942511" cy="1441391"/>
          </a:xfrm>
          <a:prstGeom prst="curvedConnector3">
            <a:avLst>
              <a:gd name="adj1" fmla="val 117243"/>
            </a:avLst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711764258"/>
      </p:ext>
    </p:extLst>
  </p:cSld>
  <p:clrMapOvr>
    <a:masterClrMapping/>
  </p:clrMapOvr>
  <p:transition xmlns:p14="http://schemas.microsoft.com/office/powerpoint/2010/main"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 smtClean="0"/>
              <a:t>Look for a mobile site, as they often have less </a:t>
            </a:r>
            <a:r>
              <a:rPr lang="en-US" dirty="0" err="1" smtClean="0"/>
              <a:t>Javascript</a:t>
            </a:r>
            <a:r>
              <a:rPr lang="en-US" dirty="0" smtClean="0"/>
              <a:t> and fewer elements</a:t>
            </a:r>
          </a:p>
          <a:p>
            <a:r>
              <a:rPr lang="en-US" dirty="0" smtClean="0"/>
              <a:t>Visit the site on your phone – is the URL different?</a:t>
            </a:r>
          </a:p>
          <a:p>
            <a:r>
              <a:rPr lang="en-US" dirty="0" smtClean="0"/>
              <a:t>Try </a:t>
            </a:r>
            <a:r>
              <a:rPr lang="en-US" b="0" dirty="0" smtClean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m</a:t>
            </a:r>
            <a:r>
              <a:rPr lang="en-US" b="0" dirty="0" smtClean="0">
                <a:hlinkClick r:id="rId2"/>
              </a:rPr>
              <a:t>.company.com/</a:t>
            </a:r>
            <a:endParaRPr lang="en-US" b="0" dirty="0" smtClean="0"/>
          </a:p>
          <a:p>
            <a:r>
              <a:rPr lang="en-US" dirty="0" smtClean="0"/>
              <a:t>Try </a:t>
            </a:r>
            <a:r>
              <a:rPr lang="en-US" b="0" dirty="0" smtClean="0">
                <a:hlinkClick r:id="rId3"/>
              </a:rPr>
              <a:t>http://company.com/</a:t>
            </a:r>
            <a:r>
              <a:rPr lang="en-US" dirty="0" smtClean="0">
                <a:hlinkClick r:id="rId3"/>
              </a:rPr>
              <a:t>mobile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243082"/>
      </p:ext>
    </p:extLst>
  </p:cSld>
  <p:clrMapOvr>
    <a:masterClrMapping/>
  </p:clrMapOvr>
  <p:transition xmlns:p14="http://schemas.microsoft.com/office/powerpoint/2010/main"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1" name="Shape 106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2" name="Shape 106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lang="en-AU" dirty="0" smtClean="0"/>
              <a:t>Mini-LAB</a:t>
            </a:r>
            <a:endParaRPr dirty="0"/>
          </a:p>
          <a:p>
            <a:pPr marL="313478" marR="27728" indent="-285750">
              <a:lnSpc>
                <a:spcPct val="120000"/>
              </a:lnSpc>
              <a:buFont typeface="Arial"/>
              <a:buChar char="•"/>
              <a:defRPr sz="1800"/>
            </a:pPr>
            <a:r>
              <a:rPr lang="en-AU" dirty="0" smtClean="0"/>
              <a:t>Fetch http://</a:t>
            </a:r>
            <a:r>
              <a:rPr lang="en-AU" dirty="0" err="1" smtClean="0"/>
              <a:t>www.ifost.org.au</a:t>
            </a:r>
            <a:r>
              <a:rPr lang="en-AU" dirty="0" smtClean="0"/>
              <a:t>/</a:t>
            </a:r>
            <a:r>
              <a:rPr lang="en-AU" dirty="0" err="1" smtClean="0"/>
              <a:t>ga</a:t>
            </a:r>
            <a:r>
              <a:rPr lang="en-AU" dirty="0" smtClean="0"/>
              <a:t>/protected/</a:t>
            </a:r>
            <a:r>
              <a:rPr lang="en-AU" dirty="0" err="1" smtClean="0"/>
              <a:t>datafile.csv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(Username = </a:t>
            </a:r>
            <a:r>
              <a:rPr lang="en-AU" dirty="0" err="1" smtClean="0"/>
              <a:t>ga</a:t>
            </a:r>
            <a:r>
              <a:rPr lang="en-AU" dirty="0" smtClean="0"/>
              <a:t>, password = s3cr3t )</a:t>
            </a:r>
            <a:endParaRPr dirty="0"/>
          </a:p>
        </p:txBody>
      </p:sp>
      <p:sp>
        <p:nvSpPr>
          <p:cNvPr id="1063" name="Shape 106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defRPr sz="2300"/>
            </a:lvl1pPr>
          </a:lstStyle>
          <a:p>
            <a:r>
              <a:rPr dirty="0"/>
              <a:t>DATA SCIENCE </a:t>
            </a:r>
          </a:p>
        </p:txBody>
      </p:sp>
    </p:spTree>
    <p:extLst>
      <p:ext uri="{BB962C8B-B14F-4D97-AF65-F5344CB8AC3E}">
        <p14:creationId xmlns:p14="http://schemas.microsoft.com/office/powerpoint/2010/main" val="238638731"/>
      </p:ext>
    </p:extLst>
  </p:cSld>
  <p:clrMapOvr>
    <a:masterClrMapping/>
  </p:clrMapOvr>
  <p:transition xmlns:p14="http://schemas.microsoft.com/office/powerpoint/2010/main"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1" name="Shape 106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2" name="Shape 106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lang="en-AU" dirty="0" err="1" smtClean="0"/>
              <a:t>BeautifulSoup</a:t>
            </a:r>
            <a:endParaRPr dirty="0"/>
          </a:p>
        </p:txBody>
      </p:sp>
      <p:sp>
        <p:nvSpPr>
          <p:cNvPr id="1063" name="Shape 106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defRPr sz="2300"/>
            </a:lvl1pPr>
          </a:lstStyle>
          <a:p>
            <a:r>
              <a:rPr dirty="0"/>
              <a:t>DATA SCIENCE </a:t>
            </a:r>
          </a:p>
        </p:txBody>
      </p:sp>
    </p:spTree>
    <p:extLst>
      <p:ext uri="{BB962C8B-B14F-4D97-AF65-F5344CB8AC3E}">
        <p14:creationId xmlns:p14="http://schemas.microsoft.com/office/powerpoint/2010/main" val="816432022"/>
      </p:ext>
    </p:extLst>
  </p:cSld>
  <p:clrMapOvr>
    <a:masterClrMapping/>
  </p:clrMapOvr>
  <p:transition xmlns:p14="http://schemas.microsoft.com/office/powerpoint/2010/main"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02" name="Shape 2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203" name="Shape 2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buClrTx/>
              <a:buSzPct val="100000"/>
              <a:buFontTx/>
              <a:buAutoNum type="arabicPeriod"/>
            </a:pPr>
            <a:r>
              <a:rPr lang="en-AU" dirty="0" smtClean="0"/>
              <a:t>Downloading web pages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dirty="0" smtClean="0"/>
              <a:t>Web Scraping</a:t>
            </a:r>
            <a:endParaRPr lang="en-AU" dirty="0" smtClean="0"/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lang="en-AU" dirty="0" smtClean="0"/>
              <a:t>JSON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Shape 101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14" name="Shape 101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15" name="Shape 101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16" name="Shape 101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17" name="Shape 1017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018" name="Shape 10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STEPS FOR SCRAPING</a:t>
            </a:r>
          </a:p>
        </p:txBody>
      </p:sp>
      <p:sp>
        <p:nvSpPr>
          <p:cNvPr id="1019" name="Shape 10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spcBef>
                <a:spcPts val="1200"/>
              </a:spcBef>
              <a:buSzPct val="100000"/>
              <a:buFontTx/>
              <a:buAutoNum type="arabicPeriod"/>
            </a:pPr>
            <a:r>
              <a:rPr dirty="0"/>
              <a:t>Figure out the URL (where to scrap from)</a:t>
            </a:r>
          </a:p>
          <a:p>
            <a:pPr marL="352777" indent="-352777">
              <a:spcBef>
                <a:spcPts val="1200"/>
              </a:spcBef>
              <a:buSzPct val="100000"/>
              <a:buFontTx/>
              <a:buAutoNum type="arabicPeriod"/>
            </a:pPr>
            <a:r>
              <a:rPr dirty="0"/>
              <a:t>Query the website and fetch the HTML</a:t>
            </a:r>
          </a:p>
          <a:p>
            <a:pPr marL="352777" indent="-352777">
              <a:spcBef>
                <a:spcPts val="1200"/>
              </a:spcBef>
              <a:buSzPct val="100000"/>
              <a:buFontTx/>
              <a:buAutoNum type="arabicPeriod"/>
            </a:pPr>
            <a:r>
              <a:rPr dirty="0"/>
              <a:t>Parse the website with something like </a:t>
            </a:r>
            <a:r>
              <a:rPr dirty="0" smtClean="0"/>
              <a:t>BeautifulSoup</a:t>
            </a:r>
            <a:endParaRPr dirty="0"/>
          </a:p>
          <a:p>
            <a:pPr marL="352777" indent="-352777">
              <a:spcBef>
                <a:spcPts val="1200"/>
              </a:spcBef>
              <a:buSzPct val="100000"/>
              <a:buFontTx/>
              <a:buAutoNum type="arabicPeriod"/>
            </a:pPr>
            <a:r>
              <a:rPr dirty="0"/>
              <a:t>Query the dataset and extract the information of interest</a:t>
            </a:r>
          </a:p>
          <a:p>
            <a:pPr marL="352777" indent="-352777">
              <a:spcBef>
                <a:spcPts val="1200"/>
              </a:spcBef>
              <a:buSzPct val="100000"/>
              <a:buFontTx/>
              <a:buAutoNum type="arabicPeriod"/>
            </a:pPr>
            <a:r>
              <a:rPr dirty="0"/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1443477010"/>
      </p:ext>
    </p:extLst>
  </p:cSld>
  <p:clrMapOvr>
    <a:masterClrMapping/>
  </p:clrMapOvr>
  <p:transition xmlns:p14="http://schemas.microsoft.com/office/powerpoint/2010/main"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Shape 100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06" name="Shape 100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07" name="Shape 100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08" name="Shape 100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00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5194"/>
            <a:ext cx="9363075" cy="5147412"/>
          </a:xfrm>
          <a:prstGeom prst="rect">
            <a:avLst/>
          </a:prstGeom>
          <a:ln w="25400"/>
        </p:spPr>
      </p:pic>
    </p:spTree>
    <p:extLst>
      <p:ext uri="{BB962C8B-B14F-4D97-AF65-F5344CB8AC3E}">
        <p14:creationId xmlns:p14="http://schemas.microsoft.com/office/powerpoint/2010/main" val="4098538955"/>
      </p:ext>
    </p:extLst>
  </p:cSld>
  <p:clrMapOvr>
    <a:masterClrMapping/>
  </p:clrMapOvr>
  <p:transition xmlns:p14="http://schemas.microsoft.com/office/powerpoint/2010/main"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85810"/>
            <a:ext cx="9363075" cy="4086180"/>
          </a:xfrm>
          <a:prstGeom prst="rect">
            <a:avLst/>
          </a:prstGeom>
          <a:ln w="25400"/>
        </p:spPr>
      </p:pic>
    </p:spTree>
    <p:extLst>
      <p:ext uri="{BB962C8B-B14F-4D97-AF65-F5344CB8AC3E}">
        <p14:creationId xmlns:p14="http://schemas.microsoft.com/office/powerpoint/2010/main" val="752647458"/>
      </p:ext>
    </p:extLst>
  </p:cSld>
  <p:clrMapOvr>
    <a:masterClrMapping/>
  </p:clrMapOvr>
  <p:transition xmlns:p14="http://schemas.microsoft.com/office/powerpoint/2010/main"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4" y="505195"/>
            <a:ext cx="7474900" cy="331416"/>
          </a:xfrm>
        </p:spPr>
        <p:txBody>
          <a:bodyPr/>
          <a:lstStyle/>
          <a:p>
            <a:r>
              <a:rPr lang="en-US" dirty="0" smtClean="0"/>
              <a:t>Using beautiful soup – parsing HTML documents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2354130"/>
            <a:ext cx="8728500" cy="2664272"/>
          </a:xfrm>
        </p:spPr>
        <p:txBody>
          <a:bodyPr/>
          <a:lstStyle/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f</a:t>
            </a:r>
            <a:r>
              <a:rPr lang="en-US" dirty="0" smtClean="0">
                <a:latin typeface="Courier New"/>
                <a:cs typeface="Courier New"/>
              </a:rPr>
              <a:t>rom bs4 import </a:t>
            </a:r>
            <a:r>
              <a:rPr lang="en-US" dirty="0" err="1" smtClean="0">
                <a:latin typeface="Courier New"/>
                <a:cs typeface="Courier New"/>
              </a:rPr>
              <a:t>BeautifulSoup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Soup = </a:t>
            </a:r>
            <a:r>
              <a:rPr lang="en-US" dirty="0" err="1" smtClean="0">
                <a:latin typeface="Courier New"/>
                <a:cs typeface="Courier New"/>
              </a:rPr>
              <a:t>BeautifulSoup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html_data</a:t>
            </a:r>
            <a:r>
              <a:rPr lang="en-US" dirty="0" smtClean="0">
                <a:latin typeface="Courier New"/>
                <a:cs typeface="Courier New"/>
              </a:rPr>
              <a:t>, ‘</a:t>
            </a:r>
            <a:r>
              <a:rPr lang="en-US" dirty="0" err="1" smtClean="0">
                <a:latin typeface="Courier New"/>
                <a:cs typeface="Courier New"/>
              </a:rPr>
              <a:t>lxml</a:t>
            </a:r>
            <a:r>
              <a:rPr lang="en-US" dirty="0" smtClean="0">
                <a:latin typeface="Courier New"/>
                <a:cs typeface="Courier New"/>
              </a:rPr>
              <a:t>’)</a:t>
            </a:r>
          </a:p>
          <a:p>
            <a:pPr marL="40639" indent="0"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Hyperlinks = </a:t>
            </a:r>
            <a:r>
              <a:rPr lang="en-US" dirty="0" err="1" smtClean="0">
                <a:latin typeface="Courier New"/>
                <a:cs typeface="Courier New"/>
              </a:rPr>
              <a:t>soup.find_all</a:t>
            </a:r>
            <a:r>
              <a:rPr lang="en-US" dirty="0" smtClean="0">
                <a:latin typeface="Courier New"/>
                <a:cs typeface="Courier New"/>
              </a:rPr>
              <a:t>(‘a’)</a:t>
            </a: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Hyperlinks = soup(‘a’)</a:t>
            </a: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Sections = soup(‘div’, class_=‘</a:t>
            </a:r>
            <a:r>
              <a:rPr lang="en-US" dirty="0" err="1" smtClean="0">
                <a:latin typeface="Courier New"/>
                <a:cs typeface="Courier New"/>
              </a:rPr>
              <a:t>mainbox</a:t>
            </a:r>
            <a:r>
              <a:rPr lang="en-US" dirty="0" smtClean="0">
                <a:latin typeface="Courier New"/>
                <a:cs typeface="Courier New"/>
              </a:rPr>
              <a:t>’)</a:t>
            </a:r>
          </a:p>
          <a:p>
            <a:pPr marL="40639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Bold_Sydneys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soup.find</a:t>
            </a:r>
            <a:r>
              <a:rPr lang="en-US" dirty="0" smtClean="0">
                <a:latin typeface="Courier New"/>
                <a:cs typeface="Courier New"/>
              </a:rPr>
              <a:t>(‘b’, </a:t>
            </a:r>
          </a:p>
          <a:p>
            <a:pPr marL="40639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  string=lambda x: ‘Sydney’ in x)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62126" y="1230778"/>
            <a:ext cx="3034691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>
                <a:latin typeface="+mn-lt"/>
              </a:rPr>
              <a:t>p</a:t>
            </a: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Helvetica"/>
              </a:rPr>
              <a:t>ip install beautifulsoup4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Helvetica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546088" y="1572426"/>
            <a:ext cx="1316038" cy="781704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extBox 10"/>
          <p:cNvSpPr txBox="1"/>
          <p:nvPr/>
        </p:nvSpPr>
        <p:spPr>
          <a:xfrm>
            <a:off x="5323449" y="1699520"/>
            <a:ext cx="4112053" cy="8104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>
                <a:latin typeface="+mn-lt"/>
              </a:rPr>
              <a:t>p</a:t>
            </a: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Helvetica"/>
              </a:rPr>
              <a:t>ip install </a:t>
            </a:r>
            <a:r>
              <a:rPr kumimoji="0" lang="en-US" sz="23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Helvetica"/>
              </a:rPr>
              <a:t>lxml</a:t>
            </a:r>
            <a:endParaRPr kumimoji="0" lang="en-US" sz="23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Helvetica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latin typeface="+mn-lt"/>
              </a:rPr>
              <a:t>(or otherwise use </a:t>
            </a:r>
            <a:r>
              <a:rPr lang="en-US" sz="2000" b="0" dirty="0" err="1" smtClean="0">
                <a:latin typeface="Courier New"/>
                <a:cs typeface="Courier New"/>
              </a:rPr>
              <a:t>html.parser</a:t>
            </a:r>
            <a:r>
              <a:rPr lang="en-US" b="0" dirty="0" smtClean="0">
                <a:latin typeface="+mn-lt"/>
              </a:rPr>
              <a:t>)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Helvetica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6037930" y="2429197"/>
            <a:ext cx="97556" cy="282230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Arrow Connector 14"/>
          <p:cNvCxnSpPr/>
          <p:nvPr/>
        </p:nvCxnSpPr>
        <p:spPr>
          <a:xfrm flipH="1">
            <a:off x="5323450" y="3545784"/>
            <a:ext cx="1503293" cy="0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Arrow Connector 17"/>
          <p:cNvCxnSpPr/>
          <p:nvPr/>
        </p:nvCxnSpPr>
        <p:spPr>
          <a:xfrm flipH="1">
            <a:off x="3973610" y="3676747"/>
            <a:ext cx="2853133" cy="113612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TextBox 20"/>
          <p:cNvSpPr txBox="1"/>
          <p:nvPr/>
        </p:nvSpPr>
        <p:spPr>
          <a:xfrm>
            <a:off x="6826743" y="3343291"/>
            <a:ext cx="2449107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latin typeface="+mn-lt"/>
              </a:rPr>
              <a:t>These are the same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171144292"/>
      </p:ext>
    </p:extLst>
  </p:cSld>
  <p:clrMapOvr>
    <a:masterClrMapping/>
  </p:clrMapOvr>
  <p:transition xmlns:p14="http://schemas.microsoft.com/office/powerpoint/2010/main"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Using beautiful soup – extracting and navigating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Link1 = Hyperlinks[0]</a:t>
            </a:r>
          </a:p>
          <a:p>
            <a:pPr marL="40639" indent="0">
              <a:buNone/>
            </a:pPr>
            <a:r>
              <a:rPr lang="en-US" dirty="0" smtClean="0">
                <a:latin typeface="Courier New"/>
                <a:cs typeface="Courier New"/>
              </a:rPr>
              <a:t>Link = Link1.href</a:t>
            </a: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First_paragraph</a:t>
            </a:r>
            <a:r>
              <a:rPr lang="en-US" dirty="0" smtClean="0">
                <a:latin typeface="Courier New"/>
                <a:cs typeface="Courier New"/>
              </a:rPr>
              <a:t> = Sections[0].find(‘p’)</a:t>
            </a:r>
          </a:p>
          <a:p>
            <a:pPr marL="40639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First_paragraph_text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First_paragraph.string</a:t>
            </a: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Sydney_Section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Bold_Sydney.parent</a:t>
            </a: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10443094"/>
      </p:ext>
    </p:extLst>
  </p:cSld>
  <p:clrMapOvr>
    <a:masterClrMapping/>
  </p:clrMapOvr>
  <p:transition xmlns:p14="http://schemas.microsoft.com/office/powerpoint/2010/main"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Shape 99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98" name="Shape 99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99" name="Shape 99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00" name="Shape 100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01" name="Shape 1001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002" name="Shape 10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AU" dirty="0" smtClean="0"/>
              <a:t>Everything else</a:t>
            </a:r>
            <a:endParaRPr dirty="0"/>
          </a:p>
        </p:txBody>
      </p:sp>
      <p:sp>
        <p:nvSpPr>
          <p:cNvPr id="1003" name="Shape 10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200"/>
              </a:spcBef>
            </a:pPr>
            <a:r>
              <a:rPr dirty="0" smtClean="0"/>
              <a:t>Scrapy</a:t>
            </a:r>
            <a:r>
              <a:rPr dirty="0"/>
              <a:t>: Create web scraping </a:t>
            </a:r>
            <a:r>
              <a:rPr dirty="0" smtClean="0"/>
              <a:t>routines</a:t>
            </a:r>
            <a:endParaRPr lang="en-AU" dirty="0" smtClean="0"/>
          </a:p>
          <a:p>
            <a:pPr>
              <a:spcBef>
                <a:spcPts val="1200"/>
              </a:spcBef>
            </a:pPr>
            <a:r>
              <a:rPr lang="en-AU" dirty="0" smtClean="0"/>
              <a:t>You can rent a server from Amazon and run your code there.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4636893"/>
      </p:ext>
    </p:extLst>
  </p:cSld>
  <p:clrMapOvr>
    <a:masterClrMapping/>
  </p:clrMapOvr>
  <p:transition xmlns:p14="http://schemas.microsoft.com/office/powerpoint/2010/main"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1" name="Shape 106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2" name="Shape 106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lang="en-AU" dirty="0" smtClean="0"/>
              <a:t>Mini-</a:t>
            </a:r>
            <a:r>
              <a:rPr lang="en-AU" dirty="0" smtClean="0"/>
              <a:t>LAB</a:t>
            </a:r>
          </a:p>
          <a:p>
            <a:pPr marL="313478" marR="27728" indent="-285750">
              <a:lnSpc>
                <a:spcPct val="120000"/>
              </a:lnSpc>
              <a:buFont typeface="Arial"/>
              <a:buChar char="•"/>
              <a:defRPr sz="1800"/>
            </a:pPr>
            <a:r>
              <a:rPr lang="en-AU" dirty="0" smtClean="0"/>
              <a:t>What’s tomorrow’s weather prediction from the Bureau </a:t>
            </a:r>
            <a:r>
              <a:rPr lang="en-AU" smtClean="0"/>
              <a:t>of Meteorology?</a:t>
            </a:r>
            <a:endParaRPr dirty="0"/>
          </a:p>
        </p:txBody>
      </p:sp>
      <p:sp>
        <p:nvSpPr>
          <p:cNvPr id="1063" name="Shape 106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defRPr sz="2300"/>
            </a:lvl1pPr>
          </a:lstStyle>
          <a:p>
            <a:r>
              <a:rPr dirty="0"/>
              <a:t>DATA SCIENCE </a:t>
            </a:r>
          </a:p>
        </p:txBody>
      </p:sp>
    </p:spTree>
    <p:extLst>
      <p:ext uri="{BB962C8B-B14F-4D97-AF65-F5344CB8AC3E}">
        <p14:creationId xmlns:p14="http://schemas.microsoft.com/office/powerpoint/2010/main" val="697373562"/>
      </p:ext>
    </p:extLst>
  </p:cSld>
  <p:clrMapOvr>
    <a:masterClrMapping/>
  </p:clrMapOvr>
  <p:transition xmlns:p14="http://schemas.microsoft.com/office/powerpoint/2010/main"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Shape 98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85" name="Shape 98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86" name="Shape 986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t>WEB SCRAPING</a:t>
            </a:r>
          </a:p>
        </p:txBody>
      </p:sp>
      <p:sp>
        <p:nvSpPr>
          <p:cNvPr id="987" name="Shape 987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946006402"/>
      </p:ext>
    </p:extLst>
  </p:cSld>
  <p:clrMapOvr>
    <a:masterClrMapping/>
  </p:clrMapOvr>
  <p:transition xmlns:p14="http://schemas.microsoft.com/office/powerpoint/2010/main"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Shape 98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90" name="Shape 99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91" name="Shape 9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92" name="Shape 9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93" name="Shape 993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994" name="Shape 9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WEB SCRAPING</a:t>
            </a:r>
          </a:p>
        </p:txBody>
      </p:sp>
      <p:sp>
        <p:nvSpPr>
          <p:cNvPr id="995" name="Shape 9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200"/>
              </a:spcBef>
            </a:pPr>
            <a:r>
              <a:rPr dirty="0"/>
              <a:t>Using a program to download and process a website</a:t>
            </a:r>
          </a:p>
          <a:p>
            <a:pPr>
              <a:spcBef>
                <a:spcPts val="1200"/>
              </a:spcBef>
            </a:pPr>
            <a:r>
              <a:rPr dirty="0"/>
              <a:t>Lots of websites have API’s which can be used to collect data - </a:t>
            </a:r>
            <a:r>
              <a:rPr dirty="0">
                <a:solidFill>
                  <a:srgbClr val="C82506"/>
                </a:solidFill>
              </a:rPr>
              <a:t>START WITH THIS</a:t>
            </a:r>
          </a:p>
          <a:p>
            <a:pPr>
              <a:spcBef>
                <a:spcPts val="1200"/>
              </a:spcBef>
            </a:pPr>
            <a:r>
              <a:rPr dirty="0"/>
              <a:t>If they don’t have an API you will need to download the material yourself (or get a freelancer to do it)</a:t>
            </a:r>
          </a:p>
        </p:txBody>
      </p:sp>
    </p:spTree>
    <p:extLst>
      <p:ext uri="{BB962C8B-B14F-4D97-AF65-F5344CB8AC3E}">
        <p14:creationId xmlns:p14="http://schemas.microsoft.com/office/powerpoint/2010/main" val="299816696"/>
      </p:ext>
    </p:extLst>
  </p:cSld>
  <p:clrMapOvr>
    <a:masterClrMapping/>
  </p:clrMapOvr>
  <p:transition xmlns:p14="http://schemas.microsoft.com/office/powerpoint/2010/main"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Things you might want to do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4249295" cy="4030980"/>
          </a:xfrm>
        </p:spPr>
        <p:txBody>
          <a:bodyPr/>
          <a:lstStyle/>
          <a:p>
            <a:r>
              <a:rPr lang="en-US" dirty="0" smtClean="0"/>
              <a:t>Download every page from a public website</a:t>
            </a:r>
          </a:p>
          <a:p>
            <a:r>
              <a:rPr lang="en-US" dirty="0" smtClean="0"/>
              <a:t>Access a private, login-required site</a:t>
            </a:r>
          </a:p>
          <a:p>
            <a:r>
              <a:rPr lang="en-US" dirty="0" smtClean="0"/>
              <a:t>Use a web-based API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918" y="983297"/>
            <a:ext cx="3736894" cy="389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489241"/>
      </p:ext>
    </p:extLst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0" name="Shape 2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1" name="Shape 2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2" name="Shape 2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73" name="Shape 273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55653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If you want </a:t>
            </a:r>
            <a:r>
              <a:rPr lang="en-AU" i="1" dirty="0" smtClean="0"/>
              <a:t>every</a:t>
            </a:r>
            <a:r>
              <a:rPr lang="en-AU" dirty="0" smtClean="0"/>
              <a:t> page on a </a:t>
            </a:r>
            <a:r>
              <a:rPr lang="en-AU" dirty="0" smtClean="0"/>
              <a:t>web site: </a:t>
            </a:r>
            <a:r>
              <a:rPr lang="en-AU" dirty="0" err="1" smtClean="0"/>
              <a:t>wget</a:t>
            </a:r>
            <a:endParaRPr dirty="0"/>
          </a:p>
        </p:txBody>
      </p:sp>
      <p:sp>
        <p:nvSpPr>
          <p:cNvPr id="274" name="Shape 274"/>
          <p:cNvSpPr/>
          <p:nvPr/>
        </p:nvSpPr>
        <p:spPr>
          <a:xfrm>
            <a:off x="454024" y="1429572"/>
            <a:ext cx="440067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54024" y="3544144"/>
            <a:ext cx="7859824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err="1">
                <a:latin typeface="Courier New"/>
                <a:cs typeface="Courier New"/>
              </a:rPr>
              <a:t>w</a:t>
            </a:r>
            <a:r>
              <a:rPr kumimoji="0" lang="en-US" sz="18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ourier New"/>
                <a:cs typeface="Courier New"/>
                <a:sym typeface="Helvetica"/>
              </a:rPr>
              <a:t>get</a:t>
            </a: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ourier New"/>
                <a:cs typeface="Courier New"/>
                <a:sym typeface="Helvetica"/>
              </a:rPr>
              <a:t> -</a:t>
            </a:r>
            <a:r>
              <a:rPr kumimoji="0" lang="en-US" sz="18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ourier New"/>
                <a:cs typeface="Courier New"/>
                <a:sym typeface="Helvetica"/>
              </a:rPr>
              <a:t>-</a:t>
            </a: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ourier New"/>
                <a:cs typeface="Courier New"/>
                <a:sym typeface="Helvetica"/>
              </a:rPr>
              <a:t>mirror http://</a:t>
            </a:r>
            <a:r>
              <a:rPr kumimoji="0" lang="en-US" sz="1800" b="1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ourier New"/>
                <a:cs typeface="Courier New"/>
                <a:sym typeface="Helvetica"/>
              </a:rPr>
              <a:t>username:password@</a:t>
            </a:r>
            <a:r>
              <a:rPr kumimoji="0" lang="en-US" sz="18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ourier New"/>
                <a:cs typeface="Courier New"/>
                <a:sym typeface="Helvetica"/>
              </a:rPr>
              <a:t>website.com</a:t>
            </a: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ourier New"/>
                <a:cs typeface="Courier New"/>
                <a:sym typeface="Helvetica"/>
              </a:rPr>
              <a:t>/path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ourier New"/>
              <a:cs typeface="Courier New"/>
              <a:sym typeface="Helvetica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932697"/>
              </p:ext>
            </p:extLst>
          </p:nvPr>
        </p:nvGraphicFramePr>
        <p:xfrm>
          <a:off x="454024" y="1285614"/>
          <a:ext cx="8451851" cy="1188720"/>
        </p:xfrm>
        <a:graphic>
          <a:graphicData uri="http://schemas.openxmlformats.org/drawingml/2006/table">
            <a:tbl>
              <a:tblPr>
                <a:effectLst>
                  <a:outerShdw blurRad="63500" dir="13500000" kx="2700000" rotWithShape="0">
                    <a:srgbClr val="000000">
                      <a:alpha val="15000"/>
                    </a:srgbClr>
                  </a:outerShdw>
                </a:effectLst>
                <a:tableStyleId>{8F44A2F1-9E1F-4B54-A3A2-5F16C0AD49E2}</a:tableStyleId>
              </a:tblPr>
              <a:tblGrid>
                <a:gridCol w="1450851"/>
                <a:gridCol w="7001000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Windows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http://gnuwin32.sourceforge.net/packages/</a:t>
                      </a:r>
                      <a:r>
                        <a:rPr lang="en-US" sz="1800" dirty="0" err="1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wget.htm</a:t>
                      </a:r>
                      <a:endParaRPr lang="en-US" sz="1800" dirty="0">
                        <a:solidFill>
                          <a:schemeClr val="bg1"/>
                        </a:solidFill>
                        <a:latin typeface="Courier New"/>
                        <a:cs typeface="Courier New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OSX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http://</a:t>
                      </a:r>
                      <a:r>
                        <a:rPr lang="en-US" sz="1800" dirty="0" err="1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rudix.org</a:t>
                      </a: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/packages/</a:t>
                      </a:r>
                      <a:r>
                        <a:rPr lang="en-US" sz="1800" dirty="0" err="1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wget.html</a:t>
                      </a:r>
                      <a:endParaRPr lang="en-US" sz="1800" dirty="0">
                        <a:solidFill>
                          <a:schemeClr val="bg1"/>
                        </a:solidFill>
                        <a:latin typeface="Courier New"/>
                        <a:cs typeface="Courier New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Linux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apt-get install </a:t>
                      </a:r>
                      <a:r>
                        <a:rPr lang="en-US" sz="1800" dirty="0" err="1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wget</a:t>
                      </a: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 || yum install </a:t>
                      </a:r>
                      <a:r>
                        <a:rPr lang="en-US" sz="1800" dirty="0" err="1" smtClean="0">
                          <a:solidFill>
                            <a:schemeClr val="bg1"/>
                          </a:solidFill>
                          <a:latin typeface="Courier New"/>
                          <a:cs typeface="Courier New"/>
                        </a:rPr>
                        <a:t>wget</a:t>
                      </a:r>
                      <a:endParaRPr lang="en-US" sz="1800" dirty="0">
                        <a:solidFill>
                          <a:schemeClr val="bg1"/>
                        </a:solidFill>
                        <a:latin typeface="Courier New"/>
                        <a:cs typeface="Courier New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275631" y="4772602"/>
            <a:ext cx="7949079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Helvetica"/>
              </a:rPr>
              <a:t>But what if we want </a:t>
            </a:r>
            <a:r>
              <a:rPr lang="en-US" b="0" dirty="0" smtClean="0">
                <a:latin typeface="+mn-lt"/>
              </a:rPr>
              <a:t>our program to decide which pages to fetch?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Helvetica"/>
            </a:endParaRP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Python requests library – </a:t>
            </a:r>
            <a:r>
              <a:rPr lang="en-US" dirty="0" smtClean="0">
                <a:latin typeface="Courier New"/>
                <a:cs typeface="Courier New"/>
              </a:rPr>
              <a:t>pip install requests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2" y="983297"/>
            <a:ext cx="8738744" cy="4030980"/>
          </a:xfrm>
        </p:spPr>
        <p:txBody>
          <a:bodyPr/>
          <a:lstStyle/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import requests</a:t>
            </a:r>
          </a:p>
          <a:p>
            <a:pPr marL="40639" indent="0">
              <a:buNone/>
            </a:pPr>
            <a:r>
              <a:rPr lang="en-US" b="0" dirty="0" err="1">
                <a:latin typeface="Courier New"/>
                <a:cs typeface="Courier New"/>
              </a:rPr>
              <a:t>url</a:t>
            </a:r>
            <a:r>
              <a:rPr lang="en-US" b="0" dirty="0">
                <a:latin typeface="Courier New"/>
                <a:cs typeface="Courier New"/>
              </a:rPr>
              <a:t> = 'http://</a:t>
            </a:r>
            <a:r>
              <a:rPr lang="en-US" b="0" dirty="0" err="1">
                <a:latin typeface="Courier New"/>
                <a:cs typeface="Courier New"/>
              </a:rPr>
              <a:t>www.bom.gov.au</a:t>
            </a:r>
            <a:r>
              <a:rPr lang="en-US" b="0" dirty="0">
                <a:latin typeface="Courier New"/>
                <a:cs typeface="Courier New"/>
              </a:rPr>
              <a:t>/</a:t>
            </a:r>
            <a:r>
              <a:rPr lang="en-US" b="0" dirty="0" err="1">
                <a:latin typeface="Courier New"/>
                <a:cs typeface="Courier New"/>
              </a:rPr>
              <a:t>nsw</a:t>
            </a:r>
            <a:r>
              <a:rPr lang="en-US" b="0" dirty="0">
                <a:latin typeface="Courier New"/>
                <a:cs typeface="Courier New"/>
              </a:rPr>
              <a:t>/forecasts/</a:t>
            </a:r>
            <a:r>
              <a:rPr lang="en-US" b="0" dirty="0" err="1">
                <a:latin typeface="Courier New"/>
                <a:cs typeface="Courier New"/>
              </a:rPr>
              <a:t>sydney.shtml</a:t>
            </a:r>
            <a:r>
              <a:rPr lang="en-US" b="0" dirty="0">
                <a:latin typeface="Courier New"/>
                <a:cs typeface="Courier New"/>
              </a:rPr>
              <a:t>'</a:t>
            </a: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r = </a:t>
            </a:r>
            <a:r>
              <a:rPr lang="en-US" b="0" dirty="0" err="1">
                <a:latin typeface="Courier New"/>
                <a:cs typeface="Courier New"/>
              </a:rPr>
              <a:t>requests.get</a:t>
            </a:r>
            <a:r>
              <a:rPr lang="en-US" b="0" dirty="0">
                <a:latin typeface="Courier New"/>
                <a:cs typeface="Courier New"/>
              </a:rPr>
              <a:t>(</a:t>
            </a:r>
            <a:r>
              <a:rPr lang="en-US" b="0" dirty="0" err="1">
                <a:latin typeface="Courier New"/>
                <a:cs typeface="Courier New"/>
              </a:rPr>
              <a:t>url</a:t>
            </a:r>
            <a:r>
              <a:rPr lang="en-US" b="0" dirty="0">
                <a:latin typeface="Courier New"/>
                <a:cs typeface="Courier New"/>
              </a:rPr>
              <a:t>)</a:t>
            </a: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if </a:t>
            </a:r>
            <a:r>
              <a:rPr lang="en-US" b="0" dirty="0" err="1">
                <a:latin typeface="Courier New"/>
                <a:cs typeface="Courier New"/>
              </a:rPr>
              <a:t>r.status_code</a:t>
            </a:r>
            <a:r>
              <a:rPr lang="en-US" b="0" dirty="0">
                <a:latin typeface="Courier New"/>
                <a:cs typeface="Courier New"/>
              </a:rPr>
              <a:t> == 200:</a:t>
            </a: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    print </a:t>
            </a:r>
            <a:r>
              <a:rPr lang="en-US" b="0" dirty="0" err="1">
                <a:latin typeface="Courier New"/>
                <a:cs typeface="Courier New"/>
              </a:rPr>
              <a:t>r.text</a:t>
            </a:r>
            <a:endParaRPr lang="en-US" b="0" dirty="0">
              <a:latin typeface="Courier New"/>
              <a:cs typeface="Courier New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04" y="2474277"/>
            <a:ext cx="28448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62019"/>
      </p:ext>
    </p:extLst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1" name="Shape 106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2" name="Shape 106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lang="en-AU" dirty="0" smtClean="0"/>
              <a:t>Mini-LAB</a:t>
            </a:r>
            <a:endParaRPr dirty="0"/>
          </a:p>
          <a:p>
            <a:pPr marL="313478" marR="27728" indent="-285750">
              <a:lnSpc>
                <a:spcPct val="120000"/>
              </a:lnSpc>
              <a:buFont typeface="Arial"/>
              <a:buChar char="•"/>
              <a:defRPr sz="1800"/>
            </a:pPr>
            <a:r>
              <a:rPr lang="en-US" dirty="0" err="1"/>
              <a:t>i</a:t>
            </a:r>
            <a:r>
              <a:rPr lang="en-AU" dirty="0" err="1" smtClean="0"/>
              <a:t>mport</a:t>
            </a:r>
            <a:r>
              <a:rPr lang="en-AU" dirty="0" smtClean="0"/>
              <a:t> requests</a:t>
            </a:r>
            <a:br>
              <a:rPr lang="en-AU" dirty="0" smtClean="0"/>
            </a:br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Use </a:t>
            </a:r>
            <a:r>
              <a:rPr lang="en-AU" dirty="0" err="1" smtClean="0"/>
              <a:t>requests.get</a:t>
            </a:r>
            <a:r>
              <a:rPr lang="en-AU" dirty="0" smtClean="0"/>
              <a:t>() to fetch a web page</a:t>
            </a:r>
            <a:endParaRPr dirty="0"/>
          </a:p>
        </p:txBody>
      </p:sp>
      <p:sp>
        <p:nvSpPr>
          <p:cNvPr id="1063" name="Shape 106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defRPr sz="2300"/>
            </a:lvl1pPr>
          </a:lstStyle>
          <a:p>
            <a:r>
              <a:rPr dirty="0"/>
              <a:t>DATA SCIENCE </a:t>
            </a:r>
          </a:p>
        </p:txBody>
      </p:sp>
    </p:spTree>
    <p:extLst>
      <p:ext uri="{BB962C8B-B14F-4D97-AF65-F5344CB8AC3E}">
        <p14:creationId xmlns:p14="http://schemas.microsoft.com/office/powerpoint/2010/main" val="2983688620"/>
      </p:ext>
    </p:extLst>
  </p:cSld>
  <p:clrMapOvr>
    <a:masterClrMapping/>
  </p:clrMapOvr>
  <p:transition xmlns:p14="http://schemas.microsoft.com/office/powerpoint/2010/main"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1" name="Shape 106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2" name="Shape 106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lang="en-AU" dirty="0" smtClean="0"/>
              <a:t>Dealing with forms</a:t>
            </a:r>
            <a:endParaRPr dirty="0"/>
          </a:p>
        </p:txBody>
      </p:sp>
      <p:sp>
        <p:nvSpPr>
          <p:cNvPr id="1063" name="Shape 106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defRPr sz="2300"/>
            </a:lvl1pPr>
          </a:lstStyle>
          <a:p>
            <a:r>
              <a:rPr dirty="0"/>
              <a:t>DATA SCIENCE </a:t>
            </a:r>
          </a:p>
        </p:txBody>
      </p:sp>
    </p:spTree>
    <p:extLst>
      <p:ext uri="{BB962C8B-B14F-4D97-AF65-F5344CB8AC3E}">
        <p14:creationId xmlns:p14="http://schemas.microsoft.com/office/powerpoint/2010/main" val="2159039344"/>
      </p:ext>
    </p:extLst>
  </p:cSld>
  <p:clrMapOvr>
    <a:masterClrMapping/>
  </p:clrMapOvr>
  <p:transition xmlns:p14="http://schemas.microsoft.com/office/powerpoint/2010/main" spd="slow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783</Words>
  <Application>Microsoft Macintosh PowerPoint</Application>
  <PresentationFormat>Custom</PresentationFormat>
  <Paragraphs>143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White</vt:lpstr>
      <vt:lpstr>DATA SCIENCE 10 WEEK PART TIME COURSE  Week 4 – Acquiring Data Sets</vt:lpstr>
      <vt:lpstr>AGENDA</vt:lpstr>
      <vt:lpstr>WEB SCRAPING</vt:lpstr>
      <vt:lpstr>WHAT IS WEB SCRAPING</vt:lpstr>
      <vt:lpstr>Things you might want to do</vt:lpstr>
      <vt:lpstr>If you want every page on a web site: wget</vt:lpstr>
      <vt:lpstr>Python requests library – pip install requests</vt:lpstr>
      <vt:lpstr>Mini-LAB import requests  Use requests.get() to fetch a web page</vt:lpstr>
      <vt:lpstr>Dealing with forms</vt:lpstr>
      <vt:lpstr>Inspect the form (and/or network traffic)</vt:lpstr>
      <vt:lpstr>Make a request with those parameters</vt:lpstr>
      <vt:lpstr>Mini-LAB Get the IBM share price from Yahoo finance</vt:lpstr>
      <vt:lpstr>PowerPoint Presentation</vt:lpstr>
      <vt:lpstr>Basic Authentication</vt:lpstr>
      <vt:lpstr>Form plus cookie</vt:lpstr>
      <vt:lpstr>Everything else…</vt:lpstr>
      <vt:lpstr>Hint</vt:lpstr>
      <vt:lpstr>Mini-LAB Fetch http://www.ifost.org.au/ga/protected/datafile.csv (Username = ga, password = s3cr3t )</vt:lpstr>
      <vt:lpstr>BeautifulSoup</vt:lpstr>
      <vt:lpstr>STEPS FOR SCRAPING</vt:lpstr>
      <vt:lpstr>PowerPoint Presentation</vt:lpstr>
      <vt:lpstr>PowerPoint Presentation</vt:lpstr>
      <vt:lpstr>Using beautiful soup – parsing HTML documents</vt:lpstr>
      <vt:lpstr>Using beautiful soup – extracting and navigating</vt:lpstr>
      <vt:lpstr>Everything else</vt:lpstr>
      <vt:lpstr>Mini-LAB What’s tomorrow’s weather prediction from the Bureau of Meteorology?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11 WEEK PART TIME COURSE  Week 7 - Bonus Round Saturday 7th May 2016</dc:title>
  <cp:lastModifiedBy>Greg Baker</cp:lastModifiedBy>
  <cp:revision>20</cp:revision>
  <dcterms:modified xsi:type="dcterms:W3CDTF">2016-06-26T08:51:54Z</dcterms:modified>
</cp:coreProperties>
</file>